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66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A781CF-8D2B-4651-BB9F-31BAB4EF70FA}" type="datetimeFigureOut">
              <a:rPr lang="en-US" smtClean="0"/>
              <a:pPr/>
              <a:t>2/13/2008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AC75AB-69EC-424E-B757-A2CD194A3FA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A781CF-8D2B-4651-BB9F-31BAB4EF70FA}" type="datetimeFigureOut">
              <a:rPr lang="en-US" smtClean="0"/>
              <a:pPr/>
              <a:t>2/13/2008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AC75AB-69EC-424E-B757-A2CD194A3FA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A781CF-8D2B-4651-BB9F-31BAB4EF70FA}" type="datetimeFigureOut">
              <a:rPr lang="en-US" smtClean="0"/>
              <a:pPr/>
              <a:t>2/13/2008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AC75AB-69EC-424E-B757-A2CD194A3FA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A781CF-8D2B-4651-BB9F-31BAB4EF70FA}" type="datetimeFigureOut">
              <a:rPr lang="en-US" smtClean="0"/>
              <a:pPr/>
              <a:t>2/13/2008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AC75AB-69EC-424E-B757-A2CD194A3FA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A781CF-8D2B-4651-BB9F-31BAB4EF70FA}" type="datetimeFigureOut">
              <a:rPr lang="en-US" smtClean="0"/>
              <a:pPr/>
              <a:t>2/13/2008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AC75AB-69EC-424E-B757-A2CD194A3FA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A781CF-8D2B-4651-BB9F-31BAB4EF70FA}" type="datetimeFigureOut">
              <a:rPr lang="en-US" smtClean="0"/>
              <a:pPr/>
              <a:t>2/13/2008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AC75AB-69EC-424E-B757-A2CD194A3FA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A781CF-8D2B-4651-BB9F-31BAB4EF70FA}" type="datetimeFigureOut">
              <a:rPr lang="en-US" smtClean="0"/>
              <a:pPr/>
              <a:t>2/13/2008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EAC75AB-69EC-424E-B757-A2CD194A3FA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A781CF-8D2B-4651-BB9F-31BAB4EF70FA}" type="datetimeFigureOut">
              <a:rPr lang="en-US" smtClean="0"/>
              <a:pPr/>
              <a:t>2/13/2008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EAC75AB-69EC-424E-B757-A2CD194A3FA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A781CF-8D2B-4651-BB9F-31BAB4EF70FA}" type="datetimeFigureOut">
              <a:rPr lang="en-US" smtClean="0"/>
              <a:pPr/>
              <a:t>2/13/2008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EAC75AB-69EC-424E-B757-A2CD194A3FA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781CF-8D2B-4651-BB9F-31BAB4EF70FA}" type="datetimeFigureOut">
              <a:rPr lang="en-US" smtClean="0"/>
              <a:pPr/>
              <a:t>2/13/2008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AC75AB-69EC-424E-B757-A2CD194A3FA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781CF-8D2B-4651-BB9F-31BAB4EF70FA}" type="datetimeFigureOut">
              <a:rPr lang="en-US" smtClean="0"/>
              <a:pPr/>
              <a:t>2/13/2008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AC75AB-69EC-424E-B757-A2CD194A3FA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A781CF-8D2B-4651-BB9F-31BAB4EF70FA}" type="datetimeFigureOut">
              <a:rPr lang="en-US" smtClean="0"/>
              <a:pPr/>
              <a:t>2/13/2008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AC75AB-69EC-424E-B757-A2CD194A3FA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8" Type="http://schemas.openxmlformats.org/officeDocument/2006/relationships/hyperlink" Target="http://www.toytoyse.co.uk/" TargetMode="External"/><Relationship Id="rId13" Type="http://schemas.openxmlformats.org/officeDocument/2006/relationships/hyperlink" Target="http://www.sutree.com/" TargetMode="External"/><Relationship Id="rId3" Type="http://schemas.openxmlformats.org/officeDocument/2006/relationships/hyperlink" Target="http://www.nacac.gov.au/" TargetMode="External"/><Relationship Id="rId7" Type="http://schemas.openxmlformats.org/officeDocument/2006/relationships/hyperlink" Target="http://www.naticboardproducts.co.nz/" TargetMode="External"/><Relationship Id="rId12" Type="http://schemas.openxmlformats.org/officeDocument/2006/relationships/hyperlink" Target="http://www.zionlutheranecec.org/"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 Id="rId6" Type="http://schemas.openxmlformats.org/officeDocument/2006/relationships/hyperlink" Target="http://www.amazon.com/" TargetMode="External"/><Relationship Id="rId11" Type="http://schemas.openxmlformats.org/officeDocument/2006/relationships/hyperlink" Target="http://www.blaenav-went.gov.uk/" TargetMode="External"/><Relationship Id="rId5" Type="http://schemas.openxmlformats.org/officeDocument/2006/relationships/hyperlink" Target="http://www.mala.bc.ca/" TargetMode="External"/><Relationship Id="rId10" Type="http://schemas.openxmlformats.org/officeDocument/2006/relationships/hyperlink" Target="http://www.craftkitsandsupplies.com/" TargetMode="External"/><Relationship Id="rId4" Type="http://schemas.openxmlformats.org/officeDocument/2006/relationships/hyperlink" Target="http://www.answers.com/" TargetMode="External"/><Relationship Id="rId9" Type="http://schemas.openxmlformats.org/officeDocument/2006/relationships/hyperlink" Target="http://www.concordtool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Guiding Art</a:t>
            </a:r>
            <a:endParaRPr lang="en-US" dirty="0"/>
          </a:p>
        </p:txBody>
      </p:sp>
      <p:sp>
        <p:nvSpPr>
          <p:cNvPr id="5" name="Subtitle 4"/>
          <p:cNvSpPr>
            <a:spLocks noGrp="1"/>
          </p:cNvSpPr>
          <p:nvPr>
            <p:ph type="subTitle" idx="1"/>
          </p:nvPr>
        </p:nvSpPr>
        <p:spPr/>
        <p:txBody>
          <a:bodyPr/>
          <a:lstStyle/>
          <a:p>
            <a:r>
              <a:rPr lang="en-US" dirty="0" smtClean="0"/>
              <a:t>Deborah Neill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Supplies</a:t>
            </a:r>
            <a:endParaRPr lang="en-US" dirty="0"/>
          </a:p>
        </p:txBody>
      </p:sp>
      <p:sp>
        <p:nvSpPr>
          <p:cNvPr id="3" name="Text Placeholder 2"/>
          <p:cNvSpPr>
            <a:spLocks noGrp="1"/>
          </p:cNvSpPr>
          <p:nvPr>
            <p:ph type="body" idx="1"/>
          </p:nvPr>
        </p:nvSpPr>
        <p:spPr/>
        <p:txBody>
          <a:bodyPr>
            <a:normAutofit fontScale="92500" lnSpcReduction="20000"/>
          </a:bodyPr>
          <a:lstStyle/>
          <a:p>
            <a:pPr algn="ctr"/>
            <a:r>
              <a:rPr lang="en-US" dirty="0" smtClean="0"/>
              <a:t>Crayons, Chalk, and Felt-Tip Markers</a:t>
            </a:r>
            <a:endParaRPr lang="en-US" dirty="0"/>
          </a:p>
        </p:txBody>
      </p:sp>
      <p:pic>
        <p:nvPicPr>
          <p:cNvPr id="7" name="Content Placeholder 6" descr="T18GCAFQUPAXCAJF3S5NCAZWHLJACAJGFEZICAKBWD9NCAU4P442CABM19H3CA1S8MFMCATAA8XZCAE8T4FFCAWQLE1KCAV01J6HCA8O9P1QCAI7PWGZCAOJXGPRCAGVQAG2CAEG1NXQCAMHSX7MCALEG38U.jpg"/>
          <p:cNvPicPr>
            <a:picLocks noGrp="1" noChangeAspect="1"/>
          </p:cNvPicPr>
          <p:nvPr>
            <p:ph sz="half" idx="2"/>
          </p:nvPr>
        </p:nvPicPr>
        <p:blipFill>
          <a:blip r:embed="rId2"/>
          <a:stretch>
            <a:fillRect/>
          </a:stretch>
        </p:blipFill>
        <p:spPr>
          <a:xfrm>
            <a:off x="685800" y="2514600"/>
            <a:ext cx="3581400" cy="3352800"/>
          </a:xfrm>
        </p:spPr>
      </p:pic>
      <p:sp>
        <p:nvSpPr>
          <p:cNvPr id="5" name="Text Placeholder 4"/>
          <p:cNvSpPr>
            <a:spLocks noGrp="1"/>
          </p:cNvSpPr>
          <p:nvPr>
            <p:ph type="body" sz="quarter" idx="3"/>
          </p:nvPr>
        </p:nvSpPr>
        <p:spPr/>
        <p:txBody>
          <a:bodyPr/>
          <a:lstStyle/>
          <a:p>
            <a:pPr algn="ctr"/>
            <a:r>
              <a:rPr lang="en-US" dirty="0" smtClean="0"/>
              <a:t>Paper and Painting surfaces</a:t>
            </a:r>
            <a:endParaRPr lang="en-US" dirty="0"/>
          </a:p>
        </p:txBody>
      </p:sp>
      <p:pic>
        <p:nvPicPr>
          <p:cNvPr id="8" name="Content Placeholder 7" descr="XG8FCAY01GFRCAPTIC37CANRC6BOCAVZK6H1CA8HHEGJCALXUQOICAYGJ60BCAC4N2L6CA5W0HEDCA0UYFSZCAL1B960CA9B6BR4CAISE4CGCA77EO13CAX3E8P4CA9AW8PZCA5ZX83CCAXOPEQ9CA04F6H6.jpg"/>
          <p:cNvPicPr>
            <a:picLocks noGrp="1" noChangeAspect="1"/>
          </p:cNvPicPr>
          <p:nvPr>
            <p:ph sz="quarter" idx="4"/>
          </p:nvPr>
        </p:nvPicPr>
        <p:blipFill>
          <a:blip r:embed="rId3"/>
          <a:stretch>
            <a:fillRect/>
          </a:stretch>
        </p:blipFill>
        <p:spPr>
          <a:xfrm>
            <a:off x="5410200" y="2743200"/>
            <a:ext cx="2895600" cy="27432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Supplies</a:t>
            </a:r>
            <a:endParaRPr lang="en-US" dirty="0"/>
          </a:p>
        </p:txBody>
      </p:sp>
      <p:sp>
        <p:nvSpPr>
          <p:cNvPr id="3" name="Text Placeholder 2"/>
          <p:cNvSpPr>
            <a:spLocks noGrp="1"/>
          </p:cNvSpPr>
          <p:nvPr>
            <p:ph type="body" idx="1"/>
          </p:nvPr>
        </p:nvSpPr>
        <p:spPr/>
        <p:txBody>
          <a:bodyPr/>
          <a:lstStyle/>
          <a:p>
            <a:pPr algn="ctr"/>
            <a:r>
              <a:rPr lang="en-US" dirty="0" smtClean="0"/>
              <a:t>Glue </a:t>
            </a:r>
            <a:endParaRPr lang="en-US" dirty="0"/>
          </a:p>
        </p:txBody>
      </p:sp>
      <p:pic>
        <p:nvPicPr>
          <p:cNvPr id="16" name="Content Placeholder 15" descr="VFZ0CANZ7BLACA5HVD3WCAWUYL6WCAJE8CO8CALOCT59CAX65WS0CA8FH8S7CA8QV1U7CA5TDC4YCABYF36UCA7BQ5QLCAYZUAS2CAK7O417CA4VBH7ECAC47PT9CA7SV9CGCA6R2TMTCA9W7418CATYINR2.jpg"/>
          <p:cNvPicPr>
            <a:picLocks noGrp="1" noChangeAspect="1"/>
          </p:cNvPicPr>
          <p:nvPr>
            <p:ph sz="half" idx="2"/>
          </p:nvPr>
        </p:nvPicPr>
        <p:blipFill>
          <a:blip r:embed="rId2"/>
          <a:stretch>
            <a:fillRect/>
          </a:stretch>
        </p:blipFill>
        <p:spPr>
          <a:xfrm>
            <a:off x="914400" y="2286000"/>
            <a:ext cx="3124200" cy="3657600"/>
          </a:xfrm>
        </p:spPr>
      </p:pic>
      <p:sp>
        <p:nvSpPr>
          <p:cNvPr id="5" name="Text Placeholder 4"/>
          <p:cNvSpPr>
            <a:spLocks noGrp="1"/>
          </p:cNvSpPr>
          <p:nvPr>
            <p:ph type="body" sz="quarter" idx="3"/>
          </p:nvPr>
        </p:nvSpPr>
        <p:spPr/>
        <p:txBody>
          <a:bodyPr>
            <a:normAutofit fontScale="85000" lnSpcReduction="20000"/>
          </a:bodyPr>
          <a:lstStyle/>
          <a:p>
            <a:pPr algn="ctr"/>
            <a:r>
              <a:rPr lang="en-US" dirty="0" smtClean="0"/>
              <a:t>Paste: Making paste on your own can be a source of budget savings</a:t>
            </a:r>
            <a:endParaRPr lang="en-US" dirty="0"/>
          </a:p>
        </p:txBody>
      </p:sp>
      <p:sp>
        <p:nvSpPr>
          <p:cNvPr id="6" name="Content Placeholder 5"/>
          <p:cNvSpPr>
            <a:spLocks noGrp="1"/>
          </p:cNvSpPr>
          <p:nvPr>
            <p:ph sz="quarter" idx="4"/>
          </p:nvPr>
        </p:nvSpPr>
        <p:spPr/>
        <p:txBody>
          <a:bodyPr>
            <a:normAutofit fontScale="70000" lnSpcReduction="20000"/>
          </a:bodyPr>
          <a:lstStyle/>
          <a:p>
            <a:r>
              <a:rPr lang="en-US" dirty="0" smtClean="0"/>
              <a:t>1 cup cold water</a:t>
            </a:r>
          </a:p>
          <a:p>
            <a:r>
              <a:rPr lang="en-US" dirty="0" smtClean="0"/>
              <a:t>1 cup flour</a:t>
            </a:r>
          </a:p>
          <a:p>
            <a:r>
              <a:rPr lang="en-US" dirty="0" smtClean="0"/>
              <a:t>2 1/2 cups boiling water</a:t>
            </a:r>
          </a:p>
          <a:p>
            <a:r>
              <a:rPr lang="en-US" dirty="0" smtClean="0"/>
              <a:t>1 teaspoon powdered alum</a:t>
            </a:r>
          </a:p>
          <a:p>
            <a:r>
              <a:rPr lang="en-US" dirty="0" smtClean="0"/>
              <a:t>¾ teaspoon oil of wintergreen (Optional)</a:t>
            </a:r>
          </a:p>
          <a:p>
            <a:pPr>
              <a:buNone/>
            </a:pPr>
            <a:r>
              <a:rPr lang="en-US" dirty="0" smtClean="0"/>
              <a:t>Mix the cold water with the flour, stirring until smooth.  Continue stirring while adding boiling water.  Cook mixture on low heat in a double boiler until smooth.  At this time, the mixture should look slightly bluish-gray and shiny.  Remove from heat and add oil of wintergreen for an interesting smell.  Store in a cool place.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Supplies</a:t>
            </a:r>
            <a:endParaRPr lang="en-US" dirty="0"/>
          </a:p>
        </p:txBody>
      </p:sp>
      <p:sp>
        <p:nvSpPr>
          <p:cNvPr id="3" name="Text Placeholder 2"/>
          <p:cNvSpPr>
            <a:spLocks noGrp="1"/>
          </p:cNvSpPr>
          <p:nvPr>
            <p:ph type="body" idx="1"/>
          </p:nvPr>
        </p:nvSpPr>
        <p:spPr/>
        <p:txBody>
          <a:bodyPr/>
          <a:lstStyle/>
          <a:p>
            <a:pPr algn="ctr"/>
            <a:r>
              <a:rPr lang="en-US" dirty="0" smtClean="0"/>
              <a:t>Cleanup Tools</a:t>
            </a:r>
            <a:endParaRPr lang="en-US" dirty="0"/>
          </a:p>
        </p:txBody>
      </p:sp>
      <p:sp>
        <p:nvSpPr>
          <p:cNvPr id="4" name="Content Placeholder 3"/>
          <p:cNvSpPr>
            <a:spLocks noGrp="1"/>
          </p:cNvSpPr>
          <p:nvPr>
            <p:ph sz="half" idx="2"/>
          </p:nvPr>
        </p:nvSpPr>
        <p:spPr/>
        <p:txBody>
          <a:bodyPr/>
          <a:lstStyle/>
          <a:p>
            <a:r>
              <a:rPr lang="en-US" dirty="0" smtClean="0"/>
              <a:t>Keep cleanup tools in the art area so they are available when spills occur. </a:t>
            </a:r>
          </a:p>
          <a:p>
            <a:r>
              <a:rPr lang="en-US" dirty="0" smtClean="0"/>
              <a:t>Keep supplies within children’s reach.</a:t>
            </a:r>
          </a:p>
          <a:p>
            <a:r>
              <a:rPr lang="en-US" dirty="0" smtClean="0"/>
              <a:t>Cut mop handles down so they are child sized.</a:t>
            </a:r>
            <a:endParaRPr lang="en-US" dirty="0"/>
          </a:p>
        </p:txBody>
      </p:sp>
      <p:sp>
        <p:nvSpPr>
          <p:cNvPr id="5" name="Text Placeholder 4"/>
          <p:cNvSpPr>
            <a:spLocks noGrp="1"/>
          </p:cNvSpPr>
          <p:nvPr>
            <p:ph type="body" sz="quarter" idx="3"/>
          </p:nvPr>
        </p:nvSpPr>
        <p:spPr/>
        <p:txBody>
          <a:bodyPr>
            <a:normAutofit/>
          </a:bodyPr>
          <a:lstStyle/>
          <a:p>
            <a:pPr algn="ctr"/>
            <a:r>
              <a:rPr lang="en-US" dirty="0" smtClean="0"/>
              <a:t>Space and Storage</a:t>
            </a:r>
            <a:endParaRPr lang="en-US" dirty="0"/>
          </a:p>
        </p:txBody>
      </p:sp>
      <p:sp>
        <p:nvSpPr>
          <p:cNvPr id="6" name="Content Placeholder 5"/>
          <p:cNvSpPr>
            <a:spLocks noGrp="1"/>
          </p:cNvSpPr>
          <p:nvPr>
            <p:ph sz="quarter" idx="4"/>
          </p:nvPr>
        </p:nvSpPr>
        <p:spPr/>
        <p:txBody>
          <a:bodyPr/>
          <a:lstStyle/>
          <a:p>
            <a:r>
              <a:rPr lang="en-US" dirty="0" smtClean="0"/>
              <a:t>Well-planned space is needed to encourage children to use art areas.</a:t>
            </a:r>
          </a:p>
          <a:p>
            <a:r>
              <a:rPr lang="en-US" dirty="0" smtClean="0"/>
              <a:t>Containers are needed to store paint, paste, scissors, and collage materials.</a:t>
            </a:r>
          </a:p>
          <a:p>
            <a:r>
              <a:rPr lang="en-US" dirty="0" smtClean="0"/>
              <a:t>Paste containers may be small enough for one child or large enough for a group to use.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Painting Activities</a:t>
            </a:r>
            <a:endParaRPr lang="en-US" dirty="0"/>
          </a:p>
        </p:txBody>
      </p:sp>
      <p:pic>
        <p:nvPicPr>
          <p:cNvPr id="5" name="Content Placeholder 4" descr="7P6GCA3LY1YNCAUUQ1PPCA84X8UYCABEK4RHCA64GWDSCAW5F59KCAYOTU1YCA4XDWPMCAL7ADLJCA0JQL53CAYE6URMCAGSF42ICANUEFGGCAO3XJHOCAJMV29ZCAPY5NVPCAM94O65CASBDUBHCAVZXXI8.jpg"/>
          <p:cNvPicPr>
            <a:picLocks noGrp="1" noChangeAspect="1"/>
          </p:cNvPicPr>
          <p:nvPr>
            <p:ph idx="1"/>
          </p:nvPr>
        </p:nvPicPr>
        <p:blipFill>
          <a:blip r:embed="rId2"/>
          <a:stretch>
            <a:fillRect/>
          </a:stretch>
        </p:blipFill>
        <p:spPr>
          <a:xfrm>
            <a:off x="4419600" y="1447800"/>
            <a:ext cx="3657600" cy="4343400"/>
          </a:xfrm>
        </p:spPr>
      </p:pic>
      <p:sp>
        <p:nvSpPr>
          <p:cNvPr id="4" name="Text Placeholder 3"/>
          <p:cNvSpPr>
            <a:spLocks noGrp="1"/>
          </p:cNvSpPr>
          <p:nvPr>
            <p:ph type="body" sz="half" idx="2"/>
          </p:nvPr>
        </p:nvSpPr>
        <p:spPr/>
        <p:txBody>
          <a:bodyPr>
            <a:normAutofit lnSpcReduction="10000"/>
          </a:bodyPr>
          <a:lstStyle/>
          <a:p>
            <a:pPr>
              <a:buFont typeface="Arial" pitchFamily="34" charset="0"/>
              <a:buChar char="•"/>
            </a:pPr>
            <a:r>
              <a:rPr lang="en-US" b="1" dirty="0" smtClean="0"/>
              <a:t>Easel Painting </a:t>
            </a:r>
            <a:r>
              <a:rPr lang="en-US" dirty="0" smtClean="0"/>
              <a:t>should be daily activity in all early childhood programs.  Permit only one child to use each easel.  Encourage children to wear smocks.  Teach young children how to use the paintbrush.</a:t>
            </a:r>
          </a:p>
          <a:p>
            <a:pPr>
              <a:buFont typeface="Arial" pitchFamily="34" charset="0"/>
              <a:buChar char="•"/>
            </a:pPr>
            <a:r>
              <a:rPr lang="en-US" b="1" dirty="0" smtClean="0"/>
              <a:t>Finger Painting </a:t>
            </a:r>
            <a:r>
              <a:rPr lang="en-US" dirty="0" smtClean="0"/>
              <a:t>is a sensory experience.  It promotes expression and release of feelings.  Finger painting requires more supervision than most other painting activities.  </a:t>
            </a:r>
          </a:p>
          <a:p>
            <a:pPr>
              <a:buFont typeface="Arial" pitchFamily="34" charset="0"/>
              <a:buChar char="•"/>
            </a:pPr>
            <a:r>
              <a:rPr lang="en-US" b="1" dirty="0" smtClean="0"/>
              <a:t>String Painting</a:t>
            </a:r>
            <a:r>
              <a:rPr lang="en-US" dirty="0" smtClean="0"/>
              <a:t> needs prior preparation work.  Cut pieces of heavy yarn or string.  Place a tray of colored tempera paint and paper on the table.  Show children how to slide yarn through the paint and then across the paper.</a:t>
            </a:r>
          </a:p>
          <a:p>
            <a:pPr>
              <a:buFont typeface="Arial" pitchFamily="34" charset="0"/>
              <a:buChar char="•"/>
            </a:pPr>
            <a:r>
              <a:rPr lang="en-US" b="1" dirty="0" smtClean="0"/>
              <a:t>Mono Painting </a:t>
            </a:r>
            <a:r>
              <a:rPr lang="en-US" dirty="0" smtClean="0"/>
              <a:t>starts with a regular finger painting.  Another paper is placed across the painted paper and patted together, then pulled apart.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Molding</a:t>
            </a:r>
            <a:endParaRPr lang="en-US" dirty="0"/>
          </a:p>
        </p:txBody>
      </p:sp>
      <p:pic>
        <p:nvPicPr>
          <p:cNvPr id="5" name="Content Placeholder 4" descr="TW6ACA8KPDFKCAFKPZ70CA711A5ICA3PR4K6CAXUWHONCA351WOUCAPNARV8CA8GY1DVCARG9QTQCAJREBPVCA4881Q0CAZ88CQRCADRQ8DWCA9KNLZ5CAJJUEA6CAPCXRI1CAJYJ2U4CAXSP1YYCA61F7MJ.jpg"/>
          <p:cNvPicPr>
            <a:picLocks noGrp="1" noChangeAspect="1"/>
          </p:cNvPicPr>
          <p:nvPr>
            <p:ph idx="1"/>
          </p:nvPr>
        </p:nvPicPr>
        <p:blipFill>
          <a:blip r:embed="rId2"/>
          <a:stretch>
            <a:fillRect/>
          </a:stretch>
        </p:blipFill>
        <p:spPr>
          <a:xfrm>
            <a:off x="4343400" y="1524000"/>
            <a:ext cx="4190999" cy="4343399"/>
          </a:xfrm>
        </p:spPr>
      </p:pic>
      <p:sp>
        <p:nvSpPr>
          <p:cNvPr id="4" name="Text Placeholder 3"/>
          <p:cNvSpPr>
            <a:spLocks noGrp="1"/>
          </p:cNvSpPr>
          <p:nvPr>
            <p:ph type="body" sz="half" idx="2"/>
          </p:nvPr>
        </p:nvSpPr>
        <p:spPr/>
        <p:txBody>
          <a:bodyPr>
            <a:normAutofit lnSpcReduction="10000"/>
          </a:bodyPr>
          <a:lstStyle/>
          <a:p>
            <a:pPr>
              <a:buFont typeface="Arial" pitchFamily="34" charset="0"/>
              <a:buChar char="•"/>
            </a:pPr>
            <a:r>
              <a:rPr lang="en-US" b="1" dirty="0" smtClean="0"/>
              <a:t>Play dough and clay </a:t>
            </a:r>
            <a:r>
              <a:rPr lang="en-US" dirty="0" smtClean="0"/>
              <a:t>are materials that can be molded and formed.</a:t>
            </a:r>
          </a:p>
          <a:p>
            <a:r>
              <a:rPr lang="en-US" dirty="0" smtClean="0"/>
              <a:t>  </a:t>
            </a:r>
          </a:p>
          <a:p>
            <a:pPr>
              <a:buFont typeface="Arial" pitchFamily="34" charset="0"/>
              <a:buChar char="•"/>
            </a:pPr>
            <a:r>
              <a:rPr lang="en-US" b="1" dirty="0" smtClean="0"/>
              <a:t>Children’s play </a:t>
            </a:r>
            <a:r>
              <a:rPr lang="en-US" dirty="0" smtClean="0"/>
              <a:t>with molding materials reflects their level of development.</a:t>
            </a:r>
          </a:p>
          <a:p>
            <a:pPr>
              <a:buFont typeface="Arial" pitchFamily="34" charset="0"/>
              <a:buChar char="•"/>
            </a:pPr>
            <a:endParaRPr lang="en-US" dirty="0" smtClean="0"/>
          </a:p>
          <a:p>
            <a:pPr>
              <a:buFont typeface="Arial" pitchFamily="34" charset="0"/>
              <a:buChar char="•"/>
            </a:pPr>
            <a:r>
              <a:rPr lang="en-US" b="1" dirty="0" smtClean="0"/>
              <a:t>Clay</a:t>
            </a:r>
            <a:r>
              <a:rPr lang="en-US" dirty="0" smtClean="0"/>
              <a:t> when wet appears grayish in color.  Most clay will stain clothing.  Clay can be used on a vinyl table cloth or tile to save on cleanup time.</a:t>
            </a:r>
          </a:p>
          <a:p>
            <a:pPr>
              <a:buFont typeface="Arial" pitchFamily="34" charset="0"/>
              <a:buChar char="•"/>
            </a:pPr>
            <a:endParaRPr lang="en-US" dirty="0" smtClean="0"/>
          </a:p>
          <a:p>
            <a:pPr>
              <a:buFont typeface="Arial" pitchFamily="34" charset="0"/>
              <a:buChar char="•"/>
            </a:pPr>
            <a:r>
              <a:rPr lang="en-US" b="1" dirty="0" smtClean="0"/>
              <a:t>Play dough</a:t>
            </a:r>
            <a:r>
              <a:rPr lang="en-US" dirty="0" smtClean="0"/>
              <a:t> is soft and pliable, and it has a softer texture than clay.  It offers little resistance to pressure and responds easily when touched.  You can add a variety of materials to change the feel of play dough.  Some of the materials you might add are rice, cornmeal, pebbles, sand, and coffee grounds.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a:t>
            </a:r>
            <a:endParaRPr lang="en-US" dirty="0"/>
          </a:p>
        </p:txBody>
      </p:sp>
      <p:sp>
        <p:nvSpPr>
          <p:cNvPr id="3" name="Text Placeholder 2"/>
          <p:cNvSpPr>
            <a:spLocks noGrp="1"/>
          </p:cNvSpPr>
          <p:nvPr>
            <p:ph type="body" idx="1"/>
          </p:nvPr>
        </p:nvSpPr>
        <p:spPr/>
        <p:txBody>
          <a:bodyPr>
            <a:normAutofit fontScale="77500" lnSpcReduction="20000"/>
          </a:bodyPr>
          <a:lstStyle/>
          <a:p>
            <a:r>
              <a:rPr lang="en-US" dirty="0" smtClean="0"/>
              <a:t>Cutting:  children need time, supplies and space each day for cutting.</a:t>
            </a:r>
            <a:endParaRPr lang="en-US" dirty="0"/>
          </a:p>
        </p:txBody>
      </p:sp>
      <p:pic>
        <p:nvPicPr>
          <p:cNvPr id="7" name="Content Placeholder 6" descr="Y084CA3YIMZZCAEAXEU1CACJ27MBCA6LY4LTCATIW50ECA0NYJZXCA6FHT3UCAEYA6HACAD0C7O2CATSSOYLCAMT5MA1CA5NZQRACA1R4M67CA5CAA6DCABRYQHXCAE3NC2NCA7IDTNSCARWAR8OCAXT3B2N.jpg"/>
          <p:cNvPicPr>
            <a:picLocks noGrp="1" noChangeAspect="1"/>
          </p:cNvPicPr>
          <p:nvPr>
            <p:ph sz="half" idx="2"/>
          </p:nvPr>
        </p:nvPicPr>
        <p:blipFill>
          <a:blip r:embed="rId2"/>
          <a:stretch>
            <a:fillRect/>
          </a:stretch>
        </p:blipFill>
        <p:spPr>
          <a:xfrm>
            <a:off x="762000" y="2667000"/>
            <a:ext cx="3352799" cy="3200400"/>
          </a:xfrm>
        </p:spPr>
      </p:pic>
      <p:sp>
        <p:nvSpPr>
          <p:cNvPr id="5" name="Text Placeholder 4"/>
          <p:cNvSpPr>
            <a:spLocks noGrp="1"/>
          </p:cNvSpPr>
          <p:nvPr>
            <p:ph type="body" sz="quarter" idx="3"/>
          </p:nvPr>
        </p:nvSpPr>
        <p:spPr/>
        <p:txBody>
          <a:bodyPr>
            <a:noAutofit/>
          </a:bodyPr>
          <a:lstStyle/>
          <a:p>
            <a:r>
              <a:rPr lang="en-US" sz="1600" dirty="0" smtClean="0"/>
              <a:t>Collage means a selection of materials mounted on a flat surface.  Collages are two dimensional arrangements of many materials.</a:t>
            </a:r>
            <a:endParaRPr lang="en-US" sz="1600" dirty="0"/>
          </a:p>
        </p:txBody>
      </p:sp>
      <p:sp>
        <p:nvSpPr>
          <p:cNvPr id="6" name="Content Placeholder 5"/>
          <p:cNvSpPr>
            <a:spLocks noGrp="1"/>
          </p:cNvSpPr>
          <p:nvPr>
            <p:ph sz="quarter" idx="4"/>
          </p:nvPr>
        </p:nvSpPr>
        <p:spPr/>
        <p:txBody>
          <a:bodyPr/>
          <a:lstStyle/>
          <a:p>
            <a:pPr algn="ctr">
              <a:buNone/>
            </a:pPr>
            <a:r>
              <a:rPr lang="en-US" dirty="0" smtClean="0"/>
              <a:t>Suggestion of Objects for Collages</a:t>
            </a:r>
          </a:p>
          <a:p>
            <a:r>
              <a:rPr lang="en-US" dirty="0" smtClean="0"/>
              <a:t>Aluminum foil</a:t>
            </a:r>
          </a:p>
          <a:p>
            <a:r>
              <a:rPr lang="en-US" dirty="0" smtClean="0"/>
              <a:t>Baking cups </a:t>
            </a:r>
          </a:p>
          <a:p>
            <a:r>
              <a:rPr lang="en-US" dirty="0" smtClean="0"/>
              <a:t>Greeting cards </a:t>
            </a:r>
          </a:p>
          <a:p>
            <a:r>
              <a:rPr lang="en-US" dirty="0" smtClean="0"/>
              <a:t>Lace</a:t>
            </a:r>
          </a:p>
          <a:p>
            <a:r>
              <a:rPr lang="en-US" dirty="0" smtClean="0"/>
              <a:t>Shoelaces</a:t>
            </a:r>
          </a:p>
          <a:p>
            <a:r>
              <a:rPr lang="en-US" dirty="0" smtClean="0"/>
              <a:t>Small tiles</a:t>
            </a:r>
          </a:p>
          <a:p>
            <a:r>
              <a:rPr lang="en-US" dirty="0" smtClean="0"/>
              <a:t>Tree bark</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fontScale="92500" lnSpcReduction="10000"/>
          </a:bodyPr>
          <a:lstStyle/>
          <a:p>
            <a:r>
              <a:rPr lang="en-US" u="sng" dirty="0" smtClean="0"/>
              <a:t>Working with Young Children</a:t>
            </a:r>
            <a:r>
              <a:rPr lang="en-US" dirty="0" smtClean="0"/>
              <a:t>; Judy Herr The </a:t>
            </a:r>
            <a:r>
              <a:rPr lang="en-US" dirty="0" smtClean="0"/>
              <a:t>Goodheart-Willcox</a:t>
            </a:r>
            <a:r>
              <a:rPr lang="en-US" dirty="0" smtClean="0"/>
              <a:t> Company, Inc. 2004</a:t>
            </a:r>
          </a:p>
          <a:p>
            <a:r>
              <a:rPr lang="en-US" dirty="0" smtClean="0">
                <a:hlinkClick r:id="rId2"/>
              </a:rPr>
              <a:t>www.google.com</a:t>
            </a:r>
            <a:r>
              <a:rPr lang="en-US" dirty="0" smtClean="0"/>
              <a:t> images: </a:t>
            </a:r>
            <a:r>
              <a:rPr lang="en-US" dirty="0" smtClean="0">
                <a:hlinkClick r:id="rId3"/>
              </a:rPr>
              <a:t>www.nacac.gov.au</a:t>
            </a:r>
            <a:r>
              <a:rPr lang="en-US" dirty="0" smtClean="0"/>
              <a:t> , </a:t>
            </a:r>
            <a:r>
              <a:rPr lang="en-US" dirty="0" smtClean="0">
                <a:hlinkClick r:id="rId4"/>
              </a:rPr>
              <a:t>www.answers.com</a:t>
            </a:r>
            <a:r>
              <a:rPr lang="en-US" dirty="0" smtClean="0"/>
              <a:t>, </a:t>
            </a:r>
            <a:r>
              <a:rPr lang="en-US" dirty="0" smtClean="0">
                <a:hlinkClick r:id="rId5"/>
              </a:rPr>
              <a:t>www.mala.bc.ca</a:t>
            </a:r>
            <a:r>
              <a:rPr lang="en-US" dirty="0" smtClean="0"/>
              <a:t>, </a:t>
            </a:r>
            <a:r>
              <a:rPr lang="en-US" dirty="0" smtClean="0">
                <a:hlinkClick r:id="rId6"/>
              </a:rPr>
              <a:t>www.amazon.com</a:t>
            </a:r>
            <a:r>
              <a:rPr lang="en-US" dirty="0" smtClean="0"/>
              <a:t> , </a:t>
            </a:r>
            <a:r>
              <a:rPr lang="en-US" dirty="0" smtClean="0">
                <a:hlinkClick r:id="rId7"/>
              </a:rPr>
              <a:t>www.naticboardproducts.co.nz</a:t>
            </a:r>
            <a:r>
              <a:rPr lang="en-US" dirty="0" smtClean="0"/>
              <a:t> , </a:t>
            </a:r>
            <a:r>
              <a:rPr lang="en-US" dirty="0" smtClean="0">
                <a:hlinkClick r:id="rId8"/>
              </a:rPr>
              <a:t>www.toytoyse.co.uk</a:t>
            </a:r>
            <a:r>
              <a:rPr lang="en-US" dirty="0" smtClean="0"/>
              <a:t> , </a:t>
            </a:r>
            <a:r>
              <a:rPr lang="en-US" dirty="0" smtClean="0">
                <a:hlinkClick r:id="rId9"/>
              </a:rPr>
              <a:t>www.concordtools.com</a:t>
            </a:r>
            <a:r>
              <a:rPr lang="en-US" dirty="0" smtClean="0"/>
              <a:t> </a:t>
            </a:r>
          </a:p>
          <a:p>
            <a:pPr>
              <a:buNone/>
            </a:pPr>
            <a:r>
              <a:rPr lang="en-US" dirty="0" smtClean="0"/>
              <a:t> </a:t>
            </a:r>
            <a:r>
              <a:rPr lang="en-US" dirty="0" smtClean="0"/>
              <a:t>   </a:t>
            </a:r>
            <a:r>
              <a:rPr lang="en-US" dirty="0" smtClean="0">
                <a:hlinkClick r:id="rId10"/>
              </a:rPr>
              <a:t>www.craftkitsandsupplies.com</a:t>
            </a:r>
            <a:r>
              <a:rPr lang="en-US" dirty="0" smtClean="0"/>
              <a:t> , </a:t>
            </a:r>
            <a:r>
              <a:rPr lang="en-US" dirty="0" smtClean="0">
                <a:hlinkClick r:id="rId11"/>
              </a:rPr>
              <a:t>www.blaenav-went.gov.uk</a:t>
            </a:r>
            <a:r>
              <a:rPr lang="en-US" dirty="0" smtClean="0"/>
              <a:t> , </a:t>
            </a:r>
            <a:r>
              <a:rPr lang="en-US" dirty="0" smtClean="0">
                <a:hlinkClick r:id="rId12"/>
              </a:rPr>
              <a:t>www.zionlutheranecec.org</a:t>
            </a:r>
            <a:r>
              <a:rPr lang="en-US" dirty="0" smtClean="0"/>
              <a:t> , </a:t>
            </a:r>
            <a:r>
              <a:rPr lang="en-US" dirty="0" smtClean="0">
                <a:hlinkClick r:id="rId13"/>
              </a:rPr>
              <a:t>www.sutree.com</a:t>
            </a:r>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student will be able to…</a:t>
            </a:r>
            <a:endParaRPr lang="en-US" dirty="0"/>
          </a:p>
        </p:txBody>
      </p:sp>
      <p:sp>
        <p:nvSpPr>
          <p:cNvPr id="3" name="Content Placeholder 2"/>
          <p:cNvSpPr>
            <a:spLocks noGrp="1"/>
          </p:cNvSpPr>
          <p:nvPr>
            <p:ph idx="1"/>
          </p:nvPr>
        </p:nvSpPr>
        <p:spPr/>
        <p:txBody>
          <a:bodyPr>
            <a:normAutofit lnSpcReduction="10000"/>
          </a:bodyPr>
          <a:lstStyle/>
          <a:p>
            <a:r>
              <a:rPr lang="en-US" dirty="0" smtClean="0"/>
              <a:t>Explain how art experiences promote physical, social, emotional, and cognitive growth.</a:t>
            </a:r>
          </a:p>
          <a:p>
            <a:r>
              <a:rPr lang="en-US" dirty="0" smtClean="0"/>
              <a:t>Describe techniques for guiding art experiences</a:t>
            </a:r>
          </a:p>
          <a:p>
            <a:r>
              <a:rPr lang="en-US" dirty="0" smtClean="0"/>
              <a:t>List the stages of art skill development</a:t>
            </a:r>
          </a:p>
          <a:p>
            <a:r>
              <a:rPr lang="en-US" dirty="0" smtClean="0"/>
              <a:t>Compile a list of art supplies needed for a well-stocked classroom</a:t>
            </a:r>
          </a:p>
          <a:p>
            <a:r>
              <a:rPr lang="en-US" dirty="0" smtClean="0"/>
              <a:t>Plan a variety of art activities suitable for young children.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Art is Important</a:t>
            </a:r>
            <a:endParaRPr lang="en-US" dirty="0"/>
          </a:p>
        </p:txBody>
      </p:sp>
      <p:pic>
        <p:nvPicPr>
          <p:cNvPr id="7" name="Picture Placeholder 6" descr="ZAKFCAKWN6T2CASXKZWBCAOHRVXVCA6XZLTTCAVPNBOICAVLUF4RCA0K32LSCAQOWMF1CAS3A387CAPWRGDYCA7V5BNOCAKG5EKZCAWKO4WYCALYIA0PCAI2GOLFCAF3EWS0CAFCKR5RCA2KK1IECAO1HHCG.jpg"/>
          <p:cNvPicPr>
            <a:picLocks noGrp="1" noChangeAspect="1"/>
          </p:cNvPicPr>
          <p:nvPr>
            <p:ph type="pic" idx="1"/>
          </p:nvPr>
        </p:nvPicPr>
        <p:blipFill>
          <a:blip r:embed="rId2"/>
          <a:srcRect l="2821" r="2821"/>
          <a:stretch>
            <a:fillRect/>
          </a:stretch>
        </p:blipFill>
        <p:spPr/>
      </p:pic>
      <p:sp>
        <p:nvSpPr>
          <p:cNvPr id="6" name="Text Placeholder 5"/>
          <p:cNvSpPr>
            <a:spLocks noGrp="1"/>
          </p:cNvSpPr>
          <p:nvPr>
            <p:ph type="body" sz="half" idx="2"/>
          </p:nvPr>
        </p:nvSpPr>
        <p:spPr/>
        <p:txBody>
          <a:bodyPr>
            <a:noAutofit/>
          </a:bodyPr>
          <a:lstStyle/>
          <a:p>
            <a:r>
              <a:rPr lang="en-US" sz="2400" dirty="0" smtClean="0"/>
              <a:t>Art promotes physical, social, emotional, and cognitive growth in children. </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Techniques for guiding Art Experiences</a:t>
            </a:r>
            <a:endParaRPr lang="en-US" dirty="0"/>
          </a:p>
        </p:txBody>
      </p:sp>
      <p:sp>
        <p:nvSpPr>
          <p:cNvPr id="3" name="Text Placeholder 2"/>
          <p:cNvSpPr>
            <a:spLocks noGrp="1"/>
          </p:cNvSpPr>
          <p:nvPr>
            <p:ph type="body" idx="1"/>
          </p:nvPr>
        </p:nvSpPr>
        <p:spPr/>
        <p:txBody>
          <a:bodyPr/>
          <a:lstStyle/>
          <a:p>
            <a:pPr algn="ctr"/>
            <a:r>
              <a:rPr lang="en-US" dirty="0" smtClean="0"/>
              <a:t>Care Giver Dos for Art</a:t>
            </a:r>
            <a:endParaRPr lang="en-US" dirty="0"/>
          </a:p>
        </p:txBody>
      </p:sp>
      <p:sp>
        <p:nvSpPr>
          <p:cNvPr id="4" name="Content Placeholder 3"/>
          <p:cNvSpPr>
            <a:spLocks noGrp="1"/>
          </p:cNvSpPr>
          <p:nvPr>
            <p:ph sz="half" idx="2"/>
          </p:nvPr>
        </p:nvSpPr>
        <p:spPr/>
        <p:txBody>
          <a:bodyPr>
            <a:normAutofit fontScale="70000" lnSpcReduction="20000"/>
          </a:bodyPr>
          <a:lstStyle/>
          <a:p>
            <a:r>
              <a:rPr lang="en-US" b="1" dirty="0" smtClean="0"/>
              <a:t>Care giver </a:t>
            </a:r>
            <a:r>
              <a:rPr lang="en-US" dirty="0" smtClean="0"/>
              <a:t>must be creative in approach to art.</a:t>
            </a:r>
          </a:p>
          <a:p>
            <a:r>
              <a:rPr lang="en-US" dirty="0" smtClean="0"/>
              <a:t>It is ok to </a:t>
            </a:r>
            <a:r>
              <a:rPr lang="en-US" b="1" dirty="0" smtClean="0"/>
              <a:t>help children </a:t>
            </a:r>
            <a:r>
              <a:rPr lang="en-US" dirty="0" smtClean="0"/>
              <a:t>during art sessions.  Only help in tasks children need help in.</a:t>
            </a:r>
          </a:p>
          <a:p>
            <a:r>
              <a:rPr lang="en-US" b="1" dirty="0" smtClean="0"/>
              <a:t>Care givers </a:t>
            </a:r>
            <a:r>
              <a:rPr lang="en-US" dirty="0" smtClean="0"/>
              <a:t>foster independence and encourage them to use the supplies.</a:t>
            </a:r>
          </a:p>
          <a:p>
            <a:r>
              <a:rPr lang="en-US" dirty="0" smtClean="0"/>
              <a:t>Let </a:t>
            </a:r>
            <a:r>
              <a:rPr lang="en-US" b="1" dirty="0" smtClean="0"/>
              <a:t>children decide </a:t>
            </a:r>
            <a:r>
              <a:rPr lang="en-US" dirty="0" smtClean="0"/>
              <a:t>when their work is finished.</a:t>
            </a:r>
          </a:p>
          <a:p>
            <a:r>
              <a:rPr lang="en-US" b="1" dirty="0" smtClean="0"/>
              <a:t>Model</a:t>
            </a:r>
            <a:r>
              <a:rPr lang="en-US" dirty="0" smtClean="0"/>
              <a:t> art appreciation by offering feedback to the children about heir work.</a:t>
            </a:r>
          </a:p>
          <a:p>
            <a:r>
              <a:rPr lang="en-US" dirty="0" smtClean="0"/>
              <a:t>In preschool children’s artwork, </a:t>
            </a:r>
            <a:r>
              <a:rPr lang="en-US" b="1" dirty="0" smtClean="0"/>
              <a:t>color does not </a:t>
            </a:r>
            <a:r>
              <a:rPr lang="en-US" dirty="0" smtClean="0"/>
              <a:t>play an important part.  There is no relationship between the colors chosen and objects in the artwork.</a:t>
            </a:r>
            <a:endParaRPr lang="en-US" dirty="0"/>
          </a:p>
        </p:txBody>
      </p:sp>
      <p:sp>
        <p:nvSpPr>
          <p:cNvPr id="5" name="Text Placeholder 4"/>
          <p:cNvSpPr>
            <a:spLocks noGrp="1"/>
          </p:cNvSpPr>
          <p:nvPr>
            <p:ph type="body" sz="quarter" idx="3"/>
          </p:nvPr>
        </p:nvSpPr>
        <p:spPr/>
        <p:txBody>
          <a:bodyPr>
            <a:normAutofit fontScale="92500" lnSpcReduction="20000"/>
          </a:bodyPr>
          <a:lstStyle/>
          <a:p>
            <a:pPr algn="ctr"/>
            <a:r>
              <a:rPr lang="en-US" dirty="0" smtClean="0"/>
              <a:t>Comments to use for Children’s Art</a:t>
            </a:r>
            <a:endParaRPr lang="en-US" dirty="0"/>
          </a:p>
        </p:txBody>
      </p:sp>
      <p:sp>
        <p:nvSpPr>
          <p:cNvPr id="6" name="Content Placeholder 5"/>
          <p:cNvSpPr>
            <a:spLocks noGrp="1"/>
          </p:cNvSpPr>
          <p:nvPr>
            <p:ph sz="quarter" idx="4"/>
          </p:nvPr>
        </p:nvSpPr>
        <p:spPr/>
        <p:txBody>
          <a:bodyPr/>
          <a:lstStyle/>
          <a:p>
            <a:r>
              <a:rPr lang="en-US" dirty="0" smtClean="0"/>
              <a:t>“You’re using a purple crayon.”</a:t>
            </a:r>
          </a:p>
          <a:p>
            <a:r>
              <a:rPr lang="en-US" dirty="0" smtClean="0"/>
              <a:t>“Your work has interesting lines.”</a:t>
            </a:r>
          </a:p>
          <a:p>
            <a:r>
              <a:rPr lang="en-US" dirty="0" smtClean="0"/>
              <a:t>“What a nice yellow star you’re making.”</a:t>
            </a:r>
          </a:p>
          <a:p>
            <a:r>
              <a:rPr lang="en-US" dirty="0" smtClean="0"/>
              <a:t>“You must really like green.”</a:t>
            </a:r>
          </a:p>
          <a:p>
            <a:r>
              <a:rPr lang="en-US" dirty="0" smtClean="0"/>
              <a:t>“That type of brush stroke feels smooth, doesn’t it?”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of Art Skill Development</a:t>
            </a:r>
            <a:endParaRPr lang="en-US" dirty="0"/>
          </a:p>
        </p:txBody>
      </p:sp>
      <p:sp>
        <p:nvSpPr>
          <p:cNvPr id="3" name="Text Placeholder 2"/>
          <p:cNvSpPr>
            <a:spLocks noGrp="1"/>
          </p:cNvSpPr>
          <p:nvPr>
            <p:ph type="body" idx="1"/>
          </p:nvPr>
        </p:nvSpPr>
        <p:spPr/>
        <p:txBody>
          <a:bodyPr/>
          <a:lstStyle/>
          <a:p>
            <a:pPr algn="ctr"/>
            <a:r>
              <a:rPr lang="en-US" dirty="0" smtClean="0"/>
              <a:t>Scribbles</a:t>
            </a:r>
            <a:endParaRPr lang="en-US" dirty="0"/>
          </a:p>
        </p:txBody>
      </p:sp>
      <p:sp>
        <p:nvSpPr>
          <p:cNvPr id="4" name="Content Placeholder 3"/>
          <p:cNvSpPr>
            <a:spLocks noGrp="1"/>
          </p:cNvSpPr>
          <p:nvPr>
            <p:ph sz="half" idx="2"/>
          </p:nvPr>
        </p:nvSpPr>
        <p:spPr/>
        <p:txBody>
          <a:bodyPr/>
          <a:lstStyle/>
          <a:p>
            <a:r>
              <a:rPr lang="en-US" dirty="0" smtClean="0"/>
              <a:t>The first stage in art skills most often occurs between 15 months and 3 years of age.</a:t>
            </a:r>
          </a:p>
          <a:p>
            <a:r>
              <a:rPr lang="en-US" dirty="0" smtClean="0"/>
              <a:t>Make children in this stage aware of their movements as they move the crayon across the paper.</a:t>
            </a:r>
            <a:endParaRPr lang="en-US" dirty="0"/>
          </a:p>
        </p:txBody>
      </p:sp>
      <p:sp>
        <p:nvSpPr>
          <p:cNvPr id="5" name="Text Placeholder 4"/>
          <p:cNvSpPr>
            <a:spLocks noGrp="1"/>
          </p:cNvSpPr>
          <p:nvPr>
            <p:ph type="body" sz="quarter" idx="3"/>
          </p:nvPr>
        </p:nvSpPr>
        <p:spPr/>
        <p:txBody>
          <a:bodyPr>
            <a:normAutofit fontScale="70000" lnSpcReduction="20000"/>
          </a:bodyPr>
          <a:lstStyle/>
          <a:p>
            <a:r>
              <a:rPr lang="en-US" dirty="0" smtClean="0"/>
              <a:t>Children’s motor control and hand-eye coordination are not well developed yet.</a:t>
            </a:r>
            <a:endParaRPr lang="en-US" dirty="0"/>
          </a:p>
        </p:txBody>
      </p:sp>
      <p:pic>
        <p:nvPicPr>
          <p:cNvPr id="7" name="Content Placeholder 6" descr="A3QTCA4FIHAXCA91A678CAY7GIQNCAS37P1XCAVR6TPHCAO9LVOMCALO4K7UCAH9XJUGCAJ95GQ6CAS64B3OCA6OLGE7CAQO1TR3CAYVC2UACAEYDL06CA5U3ZHICA7806CJCAJN948BCATH6XLHCA0DG40T.jpg"/>
          <p:cNvPicPr>
            <a:picLocks noGrp="1" noChangeAspect="1"/>
          </p:cNvPicPr>
          <p:nvPr>
            <p:ph sz="quarter" idx="4"/>
          </p:nvPr>
        </p:nvPicPr>
        <p:blipFill>
          <a:blip r:embed="rId2"/>
          <a:stretch>
            <a:fillRect/>
          </a:stretch>
        </p:blipFill>
        <p:spPr>
          <a:xfrm>
            <a:off x="4800600" y="2743200"/>
            <a:ext cx="3657599" cy="2819399"/>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Basic Forms</a:t>
            </a:r>
            <a:endParaRPr lang="en-US" dirty="0"/>
          </a:p>
        </p:txBody>
      </p:sp>
      <p:pic>
        <p:nvPicPr>
          <p:cNvPr id="5" name="Content Placeholder 4" descr="76FPCASKNBMKCALT38D0CA45UGFXCASISFCICAHMSACMCAODSZD3CAT1OEEVCA94G6JACAEVHGWDCAZZZ5IDCA2CLZTZCAKALDYICAP4UHIGCAW1MF76CAHA02E0CARIU2RUCAG3T7LFCAB3N3D0CAWRJN3P.jpg"/>
          <p:cNvPicPr>
            <a:picLocks noGrp="1" noChangeAspect="1"/>
          </p:cNvPicPr>
          <p:nvPr>
            <p:ph idx="1"/>
          </p:nvPr>
        </p:nvPicPr>
        <p:blipFill>
          <a:blip r:embed="rId2"/>
          <a:stretch>
            <a:fillRect/>
          </a:stretch>
        </p:blipFill>
        <p:spPr>
          <a:xfrm>
            <a:off x="4572001" y="1447800"/>
            <a:ext cx="3657600" cy="4267199"/>
          </a:xfrm>
        </p:spPr>
      </p:pic>
      <p:sp>
        <p:nvSpPr>
          <p:cNvPr id="4" name="Text Placeholder 3"/>
          <p:cNvSpPr>
            <a:spLocks noGrp="1"/>
          </p:cNvSpPr>
          <p:nvPr>
            <p:ph type="body" sz="half" idx="2"/>
          </p:nvPr>
        </p:nvSpPr>
        <p:spPr/>
        <p:txBody>
          <a:bodyPr>
            <a:noAutofit/>
          </a:bodyPr>
          <a:lstStyle/>
          <a:p>
            <a:pPr marL="342900" indent="-342900">
              <a:buFont typeface="+mj-lt"/>
              <a:buAutoNum type="arabicPeriod"/>
            </a:pPr>
            <a:r>
              <a:rPr lang="en-US" dirty="0" smtClean="0"/>
              <a:t>The second stage in art skill development of children is basic forms.  This happens somewhere between the ages of three and four years old.  </a:t>
            </a:r>
          </a:p>
          <a:p>
            <a:pPr marL="342900" indent="-342900">
              <a:buFont typeface="+mj-lt"/>
              <a:buAutoNum type="arabicPeriod"/>
            </a:pPr>
            <a:endParaRPr lang="en-US" dirty="0"/>
          </a:p>
          <a:p>
            <a:pPr marL="342900" indent="-342900">
              <a:buFont typeface="+mj-lt"/>
              <a:buAutoNum type="arabicPeriod"/>
            </a:pPr>
            <a:r>
              <a:rPr lang="en-US" dirty="0" smtClean="0"/>
              <a:t>At this stage children learn basic forms such as rectangles and circles.  </a:t>
            </a:r>
          </a:p>
          <a:p>
            <a:pPr marL="342900" indent="-342900">
              <a:buFont typeface="+mj-lt"/>
              <a:buAutoNum type="arabicPeriod"/>
            </a:pPr>
            <a:endParaRPr lang="en-US" dirty="0"/>
          </a:p>
          <a:p>
            <a:pPr marL="342900" indent="-342900">
              <a:buFont typeface="+mj-lt"/>
              <a:buAutoNum type="arabicPeriod"/>
            </a:pPr>
            <a:r>
              <a:rPr lang="en-US" dirty="0" smtClean="0"/>
              <a:t>Children also begin to develop and enjoy their ability to create forms.</a:t>
            </a:r>
          </a:p>
          <a:p>
            <a:pPr marL="342900" indent="-342900">
              <a:buFont typeface="+mj-lt"/>
              <a:buAutoNum type="arabicPeriod"/>
            </a:pPr>
            <a:endParaRPr lang="en-US" dirty="0"/>
          </a:p>
          <a:p>
            <a:pPr marL="342900" indent="-342900">
              <a:buFont typeface="+mj-lt"/>
              <a:buAutoNum type="arabicPeriod"/>
            </a:pPr>
            <a:r>
              <a:rPr lang="en-US" dirty="0" smtClean="0"/>
              <a:t>They begin to see the connection between their movements and the marks they make.  Children now connect those motions to their artwork.  They may even begin to name their drawings at this stage.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Drawings </a:t>
            </a:r>
            <a:endParaRPr lang="en-US" dirty="0"/>
          </a:p>
        </p:txBody>
      </p:sp>
      <p:pic>
        <p:nvPicPr>
          <p:cNvPr id="6" name="Content Placeholder 5" descr="68CUCAETHBPXCAJFAIUXCANJ685JCA12VTLFCA90B8SMCA9IJ3T5CAVLS311CA0K485WCAUY5FUGCACMZXQECA1O4HLMCAV4L18MCAVEB45RCAVQ7MWJCASY2LXQCAJ2208SCA05ARADCACKAQSRCAYE7RLN.jpg"/>
          <p:cNvPicPr>
            <a:picLocks noGrp="1" noChangeAspect="1"/>
          </p:cNvPicPr>
          <p:nvPr>
            <p:ph idx="1"/>
          </p:nvPr>
        </p:nvPicPr>
        <p:blipFill>
          <a:blip r:embed="rId2"/>
          <a:stretch>
            <a:fillRect/>
          </a:stretch>
        </p:blipFill>
        <p:spPr>
          <a:xfrm>
            <a:off x="4114801" y="1447800"/>
            <a:ext cx="4267200" cy="4495800"/>
          </a:xfrm>
        </p:spPr>
      </p:pic>
      <p:sp>
        <p:nvSpPr>
          <p:cNvPr id="5" name="Text Placeholder 4"/>
          <p:cNvSpPr>
            <a:spLocks noGrp="1"/>
          </p:cNvSpPr>
          <p:nvPr>
            <p:ph type="body" sz="half" idx="2"/>
          </p:nvPr>
        </p:nvSpPr>
        <p:spPr/>
        <p:txBody>
          <a:bodyPr>
            <a:normAutofit/>
          </a:bodyPr>
          <a:lstStyle/>
          <a:p>
            <a:pPr marL="342900" indent="-342900">
              <a:buFont typeface="+mj-lt"/>
              <a:buAutoNum type="arabicPeriod"/>
            </a:pPr>
            <a:r>
              <a:rPr lang="en-US" sz="1800" dirty="0" smtClean="0"/>
              <a:t>The third stage of art development occurs during the fourth and fifth years.</a:t>
            </a:r>
          </a:p>
          <a:p>
            <a:pPr marL="342900" indent="-342900">
              <a:buFont typeface="+mj-lt"/>
              <a:buAutoNum type="arabicPeriod"/>
            </a:pPr>
            <a:endParaRPr lang="en-US" sz="1800" dirty="0" smtClean="0"/>
          </a:p>
          <a:p>
            <a:pPr marL="342900" indent="-342900">
              <a:buFont typeface="+mj-lt"/>
              <a:buAutoNum type="arabicPeriod"/>
            </a:pPr>
            <a:r>
              <a:rPr lang="en-US" sz="1800" dirty="0" smtClean="0"/>
              <a:t>Children produce their first real drawings.</a:t>
            </a:r>
          </a:p>
          <a:p>
            <a:pPr marL="342900" indent="-342900">
              <a:buFont typeface="+mj-lt"/>
              <a:buAutoNum type="arabicPeriod"/>
            </a:pPr>
            <a:endParaRPr lang="en-US" sz="1800" dirty="0" smtClean="0"/>
          </a:p>
          <a:p>
            <a:pPr marL="342900" indent="-342900">
              <a:buFont typeface="+mj-lt"/>
              <a:buAutoNum type="arabicPeriod"/>
            </a:pPr>
            <a:r>
              <a:rPr lang="en-US" sz="1800" dirty="0" smtClean="0"/>
              <a:t>They begin to combine shapes to represent forms, and combine shapes to represent objects or people.</a:t>
            </a:r>
          </a:p>
          <a:p>
            <a:pPr marL="342900" indent="-342900">
              <a:buFont typeface="+mj-lt"/>
              <a:buAutoNum type="arabicPeriod"/>
            </a:pPr>
            <a:endParaRPr lang="en-US" sz="1800" dirty="0" smtClean="0"/>
          </a:p>
          <a:p>
            <a:pPr marL="342900" indent="-342900">
              <a:buFont typeface="+mj-lt"/>
              <a:buAutoNum type="arabicPeriod"/>
            </a:pPr>
            <a:r>
              <a:rPr lang="en-US" sz="1800" dirty="0" smtClean="0"/>
              <a:t>Color is unrealistic.</a:t>
            </a:r>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Supplies and Tools</a:t>
            </a:r>
            <a:endParaRPr lang="en-US" dirty="0"/>
          </a:p>
        </p:txBody>
      </p:sp>
      <p:sp>
        <p:nvSpPr>
          <p:cNvPr id="3" name="Text Placeholder 2"/>
          <p:cNvSpPr>
            <a:spLocks noGrp="1"/>
          </p:cNvSpPr>
          <p:nvPr>
            <p:ph type="body" idx="1"/>
          </p:nvPr>
        </p:nvSpPr>
        <p:spPr/>
        <p:txBody>
          <a:bodyPr/>
          <a:lstStyle/>
          <a:p>
            <a:pPr algn="ctr"/>
            <a:r>
              <a:rPr lang="en-US" dirty="0" smtClean="0"/>
              <a:t>Tempera Paint</a:t>
            </a:r>
            <a:endParaRPr lang="en-US" dirty="0"/>
          </a:p>
        </p:txBody>
      </p:sp>
      <p:sp>
        <p:nvSpPr>
          <p:cNvPr id="4" name="Content Placeholder 3"/>
          <p:cNvSpPr>
            <a:spLocks noGrp="1"/>
          </p:cNvSpPr>
          <p:nvPr>
            <p:ph sz="half" idx="2"/>
          </p:nvPr>
        </p:nvSpPr>
        <p:spPr/>
        <p:txBody>
          <a:bodyPr/>
          <a:lstStyle/>
          <a:p>
            <a:r>
              <a:rPr lang="en-US" dirty="0" smtClean="0"/>
              <a:t>Tempera paint is used in many child care centers. </a:t>
            </a:r>
          </a:p>
          <a:p>
            <a:r>
              <a:rPr lang="en-US" dirty="0" smtClean="0"/>
              <a:t> It has a slight odor and tastes chalky. </a:t>
            </a:r>
          </a:p>
          <a:p>
            <a:r>
              <a:rPr lang="en-US" dirty="0" smtClean="0"/>
              <a:t>Tempera can be purchased in both liquid and powered form.</a:t>
            </a:r>
          </a:p>
          <a:p>
            <a:endParaRPr lang="en-US" dirty="0" smtClean="0"/>
          </a:p>
          <a:p>
            <a:endParaRPr lang="en-US" dirty="0"/>
          </a:p>
        </p:txBody>
      </p:sp>
      <p:sp>
        <p:nvSpPr>
          <p:cNvPr id="5" name="Text Placeholder 4"/>
          <p:cNvSpPr>
            <a:spLocks noGrp="1"/>
          </p:cNvSpPr>
          <p:nvPr>
            <p:ph type="body" sz="quarter" idx="3"/>
          </p:nvPr>
        </p:nvSpPr>
        <p:spPr/>
        <p:txBody>
          <a:bodyPr/>
          <a:lstStyle/>
          <a:p>
            <a:pPr algn="ctr"/>
            <a:r>
              <a:rPr lang="en-US" dirty="0" smtClean="0"/>
              <a:t>Tempera Paint and Brushes</a:t>
            </a:r>
            <a:endParaRPr lang="en-US" dirty="0"/>
          </a:p>
        </p:txBody>
      </p:sp>
      <p:pic>
        <p:nvPicPr>
          <p:cNvPr id="8" name="Content Placeholder 7" descr="WVBFCAN06Y0DCAN6YKCMCAS6N59YCA9F1B4YCAVW6S1LCASG743XCAW7OU0ACAKUX59ACAC75D23CAQBMJ9DCAM38195CA3453C4CA1K1GUHCAXGW4E0CA9TS572CAEP01YRCACC8NOECAMEK5DPCACLI4FI.jpg"/>
          <p:cNvPicPr>
            <a:picLocks noGrp="1" noChangeAspect="1"/>
          </p:cNvPicPr>
          <p:nvPr>
            <p:ph sz="quarter" idx="4"/>
          </p:nvPr>
        </p:nvPicPr>
        <p:blipFill>
          <a:blip r:embed="rId2"/>
          <a:stretch>
            <a:fillRect/>
          </a:stretch>
        </p:blipFill>
        <p:spPr>
          <a:xfrm>
            <a:off x="5029200" y="2362200"/>
            <a:ext cx="2895600" cy="28956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Art Supplies</a:t>
            </a:r>
            <a:endParaRPr lang="en-US" dirty="0"/>
          </a:p>
        </p:txBody>
      </p:sp>
      <p:sp>
        <p:nvSpPr>
          <p:cNvPr id="8" name="Content Placeholder 7"/>
          <p:cNvSpPr>
            <a:spLocks noGrp="1"/>
          </p:cNvSpPr>
          <p:nvPr>
            <p:ph sz="half" idx="1"/>
          </p:nvPr>
        </p:nvSpPr>
        <p:spPr/>
        <p:txBody>
          <a:bodyPr/>
          <a:lstStyle/>
          <a:p>
            <a:r>
              <a:rPr lang="en-US" dirty="0" smtClean="0"/>
              <a:t>Easels need to be sturdy, adjustable and be provided as a place to paint.</a:t>
            </a:r>
          </a:p>
          <a:p>
            <a:pPr>
              <a:buNone/>
            </a:pPr>
            <a:endParaRPr lang="en-US" dirty="0"/>
          </a:p>
        </p:txBody>
      </p:sp>
      <p:pic>
        <p:nvPicPr>
          <p:cNvPr id="10" name="Content Placeholder 9" descr="D3G5CAHGCHAQCAQROOZQCAS2XH6JCAZX5CP6CAATVMEZCA96JNOLCAHE3IU2CAGNA9B2CALURHCKCA8DYJ3UCASB2I7JCAUVBUNZCAKZZTACCA04SGZYCAJWQC0NCADTPF7KCAJBCZBSCAB5ZNXECASXCVLP.jpg"/>
          <p:cNvPicPr>
            <a:picLocks noGrp="1" noChangeAspect="1"/>
          </p:cNvPicPr>
          <p:nvPr>
            <p:ph sz="half" idx="2"/>
          </p:nvPr>
        </p:nvPicPr>
        <p:blipFill>
          <a:blip r:embed="rId2"/>
          <a:stretch>
            <a:fillRect/>
          </a:stretch>
        </p:blipFill>
        <p:spPr>
          <a:xfrm>
            <a:off x="990600" y="3657600"/>
            <a:ext cx="3048000" cy="2209800"/>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1018</Words>
  <Application>Microsoft Office PowerPoint</Application>
  <PresentationFormat>On-screen Show (4:3)</PresentationFormat>
  <Paragraphs>102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Guiding Art</vt:lpstr>
      <vt:lpstr>The student will be able to…</vt:lpstr>
      <vt:lpstr>Art is Important</vt:lpstr>
      <vt:lpstr>Techniques for guiding Art Experiences</vt:lpstr>
      <vt:lpstr>Stages of Art Skill Development</vt:lpstr>
      <vt:lpstr>Basic Forms</vt:lpstr>
      <vt:lpstr>First Drawings </vt:lpstr>
      <vt:lpstr>Art Supplies and Tools</vt:lpstr>
      <vt:lpstr>Art Supplies</vt:lpstr>
      <vt:lpstr>Art Supplies</vt:lpstr>
      <vt:lpstr>Art Supplies</vt:lpstr>
      <vt:lpstr>Art Supplies</vt:lpstr>
      <vt:lpstr>Painting Activities</vt:lpstr>
      <vt:lpstr>Molding</vt:lpstr>
      <vt:lpstr>Art</vt:lpstr>
      <vt:lpstr>Resources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Guiding Art</dc:title>
  <dc:creator>deborah neill</dc:creator>
  <cp:lastModifiedBy>deborah neill</cp:lastModifiedBy>
  <cp:revision>23</cp:revision>
  <dcterms:created xsi:type="dcterms:W3CDTF">2008-02-12T19:57:59Z</dcterms:created>
  <dcterms:modified xsi:type="dcterms:W3CDTF">2008-02-13T18:19:20Z</dcterms:modified>
</cp:coreProperties>
</file>